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331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2" r:id="rId12"/>
    <p:sldId id="272" r:id="rId13"/>
    <p:sldId id="273" r:id="rId14"/>
    <p:sldId id="306" r:id="rId15"/>
    <p:sldId id="312" r:id="rId16"/>
    <p:sldId id="326" r:id="rId17"/>
    <p:sldId id="275" r:id="rId18"/>
    <p:sldId id="276" r:id="rId19"/>
    <p:sldId id="311" r:id="rId20"/>
    <p:sldId id="277" r:id="rId21"/>
    <p:sldId id="305" r:id="rId22"/>
    <p:sldId id="262" r:id="rId23"/>
    <p:sldId id="333" r:id="rId24"/>
    <p:sldId id="328" r:id="rId25"/>
    <p:sldId id="329" r:id="rId26"/>
    <p:sldId id="334" r:id="rId27"/>
  </p:sldIdLst>
  <p:sldSz cx="12192000" cy="6858000"/>
  <p:notesSz cx="6858000" cy="9144000"/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6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ha samrit" userId="d5007fb7d3c6cee5" providerId="LiveId" clId="{DFD97A5C-A7A6-44BB-9513-F6BB1E651A8E}"/>
    <pc:docChg chg="delSld modSld">
      <pc:chgData name="vibha samrit" userId="d5007fb7d3c6cee5" providerId="LiveId" clId="{DFD97A5C-A7A6-44BB-9513-F6BB1E651A8E}" dt="2023-02-22T17:04:22.177" v="21" actId="1076"/>
      <pc:docMkLst>
        <pc:docMk/>
      </pc:docMkLst>
      <pc:sldChg chg="del">
        <pc:chgData name="vibha samrit" userId="d5007fb7d3c6cee5" providerId="LiveId" clId="{DFD97A5C-A7A6-44BB-9513-F6BB1E651A8E}" dt="2023-02-22T17:03:32.444" v="4" actId="2696"/>
        <pc:sldMkLst>
          <pc:docMk/>
          <pc:sldMk cId="3480522484" sldId="257"/>
        </pc:sldMkLst>
      </pc:sldChg>
      <pc:sldChg chg="del">
        <pc:chgData name="vibha samrit" userId="d5007fb7d3c6cee5" providerId="LiveId" clId="{DFD97A5C-A7A6-44BB-9513-F6BB1E651A8E}" dt="2023-02-22T17:03:33.348" v="5" actId="2696"/>
        <pc:sldMkLst>
          <pc:docMk/>
          <pc:sldMk cId="3632916340" sldId="264"/>
        </pc:sldMkLst>
      </pc:sldChg>
      <pc:sldChg chg="del">
        <pc:chgData name="vibha samrit" userId="d5007fb7d3c6cee5" providerId="LiveId" clId="{DFD97A5C-A7A6-44BB-9513-F6BB1E651A8E}" dt="2023-02-22T17:03:35.072" v="7" actId="2696"/>
        <pc:sldMkLst>
          <pc:docMk/>
          <pc:sldMk cId="2793854225" sldId="283"/>
        </pc:sldMkLst>
      </pc:sldChg>
      <pc:sldChg chg="del">
        <pc:chgData name="vibha samrit" userId="d5007fb7d3c6cee5" providerId="LiveId" clId="{DFD97A5C-A7A6-44BB-9513-F6BB1E651A8E}" dt="2023-02-22T17:03:35.734" v="8" actId="2696"/>
        <pc:sldMkLst>
          <pc:docMk/>
          <pc:sldMk cId="314238769" sldId="284"/>
        </pc:sldMkLst>
      </pc:sldChg>
      <pc:sldChg chg="del">
        <pc:chgData name="vibha samrit" userId="d5007fb7d3c6cee5" providerId="LiveId" clId="{DFD97A5C-A7A6-44BB-9513-F6BB1E651A8E}" dt="2023-02-22T17:03:36.290" v="9" actId="2696"/>
        <pc:sldMkLst>
          <pc:docMk/>
          <pc:sldMk cId="351203621" sldId="285"/>
        </pc:sldMkLst>
      </pc:sldChg>
      <pc:sldChg chg="del">
        <pc:chgData name="vibha samrit" userId="d5007fb7d3c6cee5" providerId="LiveId" clId="{DFD97A5C-A7A6-44BB-9513-F6BB1E651A8E}" dt="2023-02-22T17:03:36.811" v="10" actId="2696"/>
        <pc:sldMkLst>
          <pc:docMk/>
          <pc:sldMk cId="4078768023" sldId="286"/>
        </pc:sldMkLst>
      </pc:sldChg>
      <pc:sldChg chg="del">
        <pc:chgData name="vibha samrit" userId="d5007fb7d3c6cee5" providerId="LiveId" clId="{DFD97A5C-A7A6-44BB-9513-F6BB1E651A8E}" dt="2023-02-22T17:03:37.858" v="11" actId="2696"/>
        <pc:sldMkLst>
          <pc:docMk/>
          <pc:sldMk cId="2438782741" sldId="287"/>
        </pc:sldMkLst>
      </pc:sldChg>
      <pc:sldChg chg="del">
        <pc:chgData name="vibha samrit" userId="d5007fb7d3c6cee5" providerId="LiveId" clId="{DFD97A5C-A7A6-44BB-9513-F6BB1E651A8E}" dt="2023-02-22T17:03:38.387" v="12" actId="2696"/>
        <pc:sldMkLst>
          <pc:docMk/>
          <pc:sldMk cId="2087753354" sldId="289"/>
        </pc:sldMkLst>
      </pc:sldChg>
      <pc:sldChg chg="del">
        <pc:chgData name="vibha samrit" userId="d5007fb7d3c6cee5" providerId="LiveId" clId="{DFD97A5C-A7A6-44BB-9513-F6BB1E651A8E}" dt="2023-02-22T17:03:38.987" v="13" actId="2696"/>
        <pc:sldMkLst>
          <pc:docMk/>
          <pc:sldMk cId="974420486" sldId="290"/>
        </pc:sldMkLst>
      </pc:sldChg>
      <pc:sldChg chg="del">
        <pc:chgData name="vibha samrit" userId="d5007fb7d3c6cee5" providerId="LiveId" clId="{DFD97A5C-A7A6-44BB-9513-F6BB1E651A8E}" dt="2023-02-22T17:03:39.569" v="14" actId="2696"/>
        <pc:sldMkLst>
          <pc:docMk/>
          <pc:sldMk cId="2853383800" sldId="292"/>
        </pc:sldMkLst>
      </pc:sldChg>
      <pc:sldChg chg="del">
        <pc:chgData name="vibha samrit" userId="d5007fb7d3c6cee5" providerId="LiveId" clId="{DFD97A5C-A7A6-44BB-9513-F6BB1E651A8E}" dt="2023-02-22T17:03:40.453" v="15" actId="2696"/>
        <pc:sldMkLst>
          <pc:docMk/>
          <pc:sldMk cId="403661344" sldId="293"/>
        </pc:sldMkLst>
      </pc:sldChg>
      <pc:sldChg chg="del">
        <pc:chgData name="vibha samrit" userId="d5007fb7d3c6cee5" providerId="LiveId" clId="{DFD97A5C-A7A6-44BB-9513-F6BB1E651A8E}" dt="2023-02-22T17:03:41.174" v="16" actId="2696"/>
        <pc:sldMkLst>
          <pc:docMk/>
          <pc:sldMk cId="3050726501" sldId="294"/>
        </pc:sldMkLst>
      </pc:sldChg>
      <pc:sldChg chg="del">
        <pc:chgData name="vibha samrit" userId="d5007fb7d3c6cee5" providerId="LiveId" clId="{DFD97A5C-A7A6-44BB-9513-F6BB1E651A8E}" dt="2023-02-22T17:03:41.883" v="17" actId="2696"/>
        <pc:sldMkLst>
          <pc:docMk/>
          <pc:sldMk cId="2877426323" sldId="295"/>
        </pc:sldMkLst>
      </pc:sldChg>
      <pc:sldChg chg="del">
        <pc:chgData name="vibha samrit" userId="d5007fb7d3c6cee5" providerId="LiveId" clId="{DFD97A5C-A7A6-44BB-9513-F6BB1E651A8E}" dt="2023-02-22T17:03:42.980" v="18" actId="2696"/>
        <pc:sldMkLst>
          <pc:docMk/>
          <pc:sldMk cId="3679533436" sldId="296"/>
        </pc:sldMkLst>
      </pc:sldChg>
      <pc:sldChg chg="del">
        <pc:chgData name="vibha samrit" userId="d5007fb7d3c6cee5" providerId="LiveId" clId="{DFD97A5C-A7A6-44BB-9513-F6BB1E651A8E}" dt="2023-02-22T17:03:43.995" v="19" actId="2696"/>
        <pc:sldMkLst>
          <pc:docMk/>
          <pc:sldMk cId="2639938481" sldId="297"/>
        </pc:sldMkLst>
      </pc:sldChg>
      <pc:sldChg chg="del">
        <pc:chgData name="vibha samrit" userId="d5007fb7d3c6cee5" providerId="LiveId" clId="{DFD97A5C-A7A6-44BB-9513-F6BB1E651A8E}" dt="2023-02-22T17:03:34.277" v="6" actId="2696"/>
        <pc:sldMkLst>
          <pc:docMk/>
          <pc:sldMk cId="3291768735" sldId="301"/>
        </pc:sldMkLst>
      </pc:sldChg>
      <pc:sldChg chg="del">
        <pc:chgData name="vibha samrit" userId="d5007fb7d3c6cee5" providerId="LiveId" clId="{DFD97A5C-A7A6-44BB-9513-F6BB1E651A8E}" dt="2023-02-22T17:03:56.942" v="20" actId="2696"/>
        <pc:sldMkLst>
          <pc:docMk/>
          <pc:sldMk cId="984135742" sldId="323"/>
        </pc:sldMkLst>
      </pc:sldChg>
      <pc:sldChg chg="modSp mod">
        <pc:chgData name="vibha samrit" userId="d5007fb7d3c6cee5" providerId="LiveId" clId="{DFD97A5C-A7A6-44BB-9513-F6BB1E651A8E}" dt="2023-02-22T17:04:22.177" v="21" actId="1076"/>
        <pc:sldMkLst>
          <pc:docMk/>
          <pc:sldMk cId="2287409291" sldId="333"/>
        </pc:sldMkLst>
        <pc:spChg chg="mod">
          <ac:chgData name="vibha samrit" userId="d5007fb7d3c6cee5" providerId="LiveId" clId="{DFD97A5C-A7A6-44BB-9513-F6BB1E651A8E}" dt="2023-02-22T17:04:22.177" v="21" actId="1076"/>
          <ac:spMkLst>
            <pc:docMk/>
            <pc:sldMk cId="2287409291" sldId="333"/>
            <ac:spMk id="4" creationId="{00000000-0000-0000-0000-000000000000}"/>
          </ac:spMkLst>
        </pc:spChg>
      </pc:sldChg>
      <pc:sldChg chg="modSp mod">
        <pc:chgData name="vibha samrit" userId="d5007fb7d3c6cee5" providerId="LiveId" clId="{DFD97A5C-A7A6-44BB-9513-F6BB1E651A8E}" dt="2023-02-22T17:03:20.707" v="3" actId="1076"/>
        <pc:sldMkLst>
          <pc:docMk/>
          <pc:sldMk cId="3219789650" sldId="334"/>
        </pc:sldMkLst>
        <pc:spChg chg="mod">
          <ac:chgData name="vibha samrit" userId="d5007fb7d3c6cee5" providerId="LiveId" clId="{DFD97A5C-A7A6-44BB-9513-F6BB1E651A8E}" dt="2023-02-22T17:03:20.707" v="3" actId="1076"/>
          <ac:spMkLst>
            <pc:docMk/>
            <pc:sldMk cId="3219789650" sldId="334"/>
            <ac:spMk id="5" creationId="{00000000-0000-0000-0000-000000000000}"/>
          </ac:spMkLst>
        </pc:spChg>
      </pc:sldChg>
    </pc:docChg>
  </pc:docChgLst>
  <pc:docChgLst>
    <pc:chgData name="Monika Vidhani" userId="a567152c7f1e2eea" providerId="LiveId" clId="{6D403C9C-C55F-4DA1-8E7A-77D9F5C6D1E5}"/>
    <pc:docChg chg="modSld">
      <pc:chgData name="Monika Vidhani" userId="a567152c7f1e2eea" providerId="LiveId" clId="{6D403C9C-C55F-4DA1-8E7A-77D9F5C6D1E5}" dt="2022-08-07T13:05:56.067" v="54" actId="20577"/>
      <pc:docMkLst>
        <pc:docMk/>
      </pc:docMkLst>
      <pc:sldChg chg="modSp mod">
        <pc:chgData name="Monika Vidhani" userId="a567152c7f1e2eea" providerId="LiveId" clId="{6D403C9C-C55F-4DA1-8E7A-77D9F5C6D1E5}" dt="2022-08-07T13:05:56.067" v="54" actId="20577"/>
        <pc:sldMkLst>
          <pc:docMk/>
          <pc:sldMk cId="1307440379" sldId="331"/>
        </pc:sldMkLst>
        <pc:spChg chg="mod">
          <ac:chgData name="Monika Vidhani" userId="a567152c7f1e2eea" providerId="LiveId" clId="{6D403C9C-C55F-4DA1-8E7A-77D9F5C6D1E5}" dt="2022-08-07T13:05:36.154" v="12" actId="14100"/>
          <ac:spMkLst>
            <pc:docMk/>
            <pc:sldMk cId="1307440379" sldId="331"/>
            <ac:spMk id="4" creationId="{00000000-0000-0000-0000-000000000000}"/>
          </ac:spMkLst>
        </pc:spChg>
        <pc:spChg chg="mod">
          <ac:chgData name="Monika Vidhani" userId="a567152c7f1e2eea" providerId="LiveId" clId="{6D403C9C-C55F-4DA1-8E7A-77D9F5C6D1E5}" dt="2022-08-07T13:05:56.067" v="54" actId="20577"/>
          <ac:spMkLst>
            <pc:docMk/>
            <pc:sldMk cId="1307440379" sldId="33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1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3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1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1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4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9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9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2" y="2467428"/>
            <a:ext cx="80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TITLE OF THE TOPIC - ISOLATION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" y="5715000"/>
            <a:ext cx="1139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-14515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94458-2D50-42AD-9747-F862028C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5109"/>
            <a:ext cx="10058400" cy="1659087"/>
          </a:xfrm>
        </p:spPr>
        <p:txBody>
          <a:bodyPr/>
          <a:lstStyle/>
          <a:p>
            <a:r>
              <a:rPr lang="en-US" dirty="0"/>
              <a:t>Rubber dam sheet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6450D-92A3-4645-AD0C-45C42379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Available : latex or non latex </a:t>
            </a:r>
          </a:p>
          <a:p>
            <a:pPr marL="0" indent="0">
              <a:buNone/>
            </a:pPr>
            <a:r>
              <a:rPr lang="en-US" dirty="0"/>
              <a:t>Size: 5”x 5” or  6”x 6’’</a:t>
            </a:r>
          </a:p>
          <a:p>
            <a:pPr marL="0" indent="0">
              <a:buNone/>
            </a:pPr>
            <a:r>
              <a:rPr lang="en-US" dirty="0"/>
              <a:t>Grades of  rubber dam material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50B7CE5-D75F-4C97-B44D-BB47EF179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4702883"/>
              </p:ext>
            </p:extLst>
          </p:nvPr>
        </p:nvGraphicFramePr>
        <p:xfrm>
          <a:off x="1278384" y="3429000"/>
          <a:ext cx="72175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518">
                  <a:extLst>
                    <a:ext uri="{9D8B030D-6E8A-4147-A177-3AD203B41FA5}">
                      <a16:colId xmlns:a16="http://schemas.microsoft.com/office/drawing/2014/main" xmlns="" val="3412810251"/>
                    </a:ext>
                  </a:extLst>
                </a:gridCol>
                <a:gridCol w="3614028">
                  <a:extLst>
                    <a:ext uri="{9D8B030D-6E8A-4147-A177-3AD203B41FA5}">
                      <a16:colId xmlns:a16="http://schemas.microsoft.com/office/drawing/2014/main" xmlns="" val="227380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thickness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893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0.15mm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091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Medium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0.20mm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49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0.25mm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68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Extra heavy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0.30mm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85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heavy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0.35mm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52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65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CEC362-D699-4E3E-9D03-3FB7BDEA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873" y="1016667"/>
            <a:ext cx="10058400" cy="6076860"/>
          </a:xfrm>
        </p:spPr>
        <p:txBody>
          <a:bodyPr/>
          <a:lstStyle/>
          <a:p>
            <a:r>
              <a:rPr lang="en-US" dirty="0"/>
              <a:t>Available in light and dark color </a:t>
            </a:r>
          </a:p>
          <a:p>
            <a:r>
              <a:rPr lang="en-US" dirty="0"/>
              <a:t>Sheet has two surfaces dull and shiny side</a:t>
            </a:r>
          </a:p>
          <a:p>
            <a:r>
              <a:rPr lang="en-US" dirty="0"/>
              <a:t>Dull side is less reflective so placed facing the operator </a:t>
            </a:r>
          </a:p>
          <a:p>
            <a:r>
              <a:rPr lang="en-US" dirty="0"/>
              <a:t>In most procedures heavy thickness rubber dam sheet is used </a:t>
            </a:r>
          </a:p>
          <a:p>
            <a:r>
              <a:rPr lang="en-US" dirty="0"/>
              <a:t>When there is need for better gingival retraction extra heavy and special heavy dams are used </a:t>
            </a:r>
          </a:p>
          <a:p>
            <a:r>
              <a:rPr lang="en-US" dirty="0"/>
              <a:t>Thinner dams are used when contact are very tight </a:t>
            </a:r>
          </a:p>
          <a:p>
            <a:r>
              <a:rPr lang="en-US" dirty="0"/>
              <a:t>In case of allergy to latex rubber  nitrile or vinyl  rubber dam material are used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76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C9899-BED0-4CDC-BEC6-FCB3F927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template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E7CEB-AE40-4977-ACD9-4627DED1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positions of the teeth marked on them and are used to transfer them to the rubber dam sheet for holes to be punched 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6D9311-95D4-4F20-8539-04511B43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71" y="2738963"/>
            <a:ext cx="3763131" cy="33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1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5F2B2-3D96-44AB-A4EE-AC454228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punch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C43D71-6063-4478-94E7-DE6D33998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176" y="508884"/>
            <a:ext cx="3905024" cy="150531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8D6577-1275-45A7-B89D-C8A2654B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176" y="2014196"/>
            <a:ext cx="3905024" cy="2993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30BE78-4B21-45A5-88A2-39FB12D62DC9}"/>
              </a:ext>
            </a:extLst>
          </p:cNvPr>
          <p:cNvSpPr txBox="1"/>
          <p:nvPr/>
        </p:nvSpPr>
        <p:spPr>
          <a:xfrm>
            <a:off x="1164566" y="2014194"/>
            <a:ext cx="5684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cut the holes in the rubber dam  sheet  will encompass the teeth to be isolated.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larger holes  – molars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Medium holes – premolars , upper cuspids and sometimes for upper incisors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holes – lower incisors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4807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AACAC-DB8A-48B8-B5F2-A9CCD09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clamp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9A44FF-97A4-45C0-B0A4-32B15668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9659"/>
            <a:ext cx="10058400" cy="4265381"/>
          </a:xfrm>
        </p:spPr>
        <p:txBody>
          <a:bodyPr/>
          <a:lstStyle/>
          <a:p>
            <a:r>
              <a:rPr lang="en-US" dirty="0"/>
              <a:t>Parts of rubber dam clamps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classified as wing clamp or wing less camp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2E61DF-DA8B-4FB1-9836-E47FDC39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24" y="2241259"/>
            <a:ext cx="2646764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3DCD6E-84D8-4B71-884A-6A33EDC1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994" y="4639082"/>
            <a:ext cx="2988000" cy="15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1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9B2E4-9AE0-493D-A8F6-F0D3DF37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clamps used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8E25F-ABD1-4D4E-BDE8-D489E8EF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9" y="2503054"/>
            <a:ext cx="11804071" cy="4950691"/>
          </a:xfrm>
        </p:spPr>
        <p:txBody>
          <a:bodyPr numCol="2">
            <a:normAutofit/>
          </a:bodyPr>
          <a:lstStyle/>
          <a:p>
            <a:r>
              <a:rPr lang="en-US" dirty="0"/>
              <a:t>FRONT TEETH:</a:t>
            </a:r>
          </a:p>
          <a:p>
            <a:r>
              <a:rPr lang="en-US" dirty="0"/>
              <a:t> IVORY.......# 6</a:t>
            </a:r>
          </a:p>
          <a:p>
            <a:r>
              <a:rPr lang="en-US" dirty="0"/>
              <a:t> IVORY.......# 9</a:t>
            </a:r>
          </a:p>
          <a:p>
            <a:r>
              <a:rPr lang="en-US" dirty="0"/>
              <a:t> IVORY.......# 90N </a:t>
            </a:r>
          </a:p>
          <a:p>
            <a:r>
              <a:rPr lang="en-US" dirty="0"/>
              <a:t>IVORY.......# 212S</a:t>
            </a:r>
          </a:p>
          <a:p>
            <a:r>
              <a:rPr lang="en-US" dirty="0"/>
              <a:t> IVORY.......# 15</a:t>
            </a:r>
          </a:p>
          <a:p>
            <a:r>
              <a:rPr lang="en-US" dirty="0"/>
              <a:t>PREMOLARS:</a:t>
            </a:r>
          </a:p>
          <a:p>
            <a:r>
              <a:rPr lang="en-US" dirty="0"/>
              <a:t> IVORY.......# 1</a:t>
            </a:r>
          </a:p>
          <a:p>
            <a:r>
              <a:rPr lang="en-US" dirty="0"/>
              <a:t> IVORY.......# 2 </a:t>
            </a:r>
          </a:p>
          <a:p>
            <a:r>
              <a:rPr lang="en-US" dirty="0"/>
              <a:t>IVORY.......# 2A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EA27D-CCA8-4CE6-959B-4CD17659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45" y="1791853"/>
            <a:ext cx="6922655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3ED2EC-E42E-47E1-884B-D31FFFD6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908" y="976283"/>
            <a:ext cx="10377055" cy="5355705"/>
          </a:xfrm>
        </p:spPr>
        <p:txBody>
          <a:bodyPr>
            <a:normAutofit/>
          </a:bodyPr>
          <a:lstStyle/>
          <a:p>
            <a:r>
              <a:rPr lang="en-US" dirty="0"/>
              <a:t>MOLARS THAT ARE COMPLETELY ERUPTED, WHOLE, OR COVERED BY FULL CROWNS: IVORY.......# 7</a:t>
            </a:r>
          </a:p>
          <a:p>
            <a:r>
              <a:rPr lang="en-US" dirty="0"/>
              <a:t>MOLARS THAT ARE INCOMPLETELY ERUPTED OR ALREADY PREPARED FOR A FULL CROWN:</a:t>
            </a:r>
          </a:p>
          <a:p>
            <a:r>
              <a:rPr lang="en-US" dirty="0"/>
              <a:t> IVORY.......# 14 </a:t>
            </a:r>
          </a:p>
          <a:p>
            <a:r>
              <a:rPr lang="en-US" dirty="0"/>
              <a:t>IVORY.......# 14A</a:t>
            </a:r>
          </a:p>
          <a:p>
            <a:r>
              <a:rPr lang="en-US" dirty="0"/>
              <a:t> IVORY.......# 7A</a:t>
            </a:r>
          </a:p>
          <a:p>
            <a:r>
              <a:rPr lang="en-US" dirty="0"/>
              <a:t>ASYMMETRICAL MOLARS, IN PARTICULAR THE SECOND AND THIRD:</a:t>
            </a:r>
          </a:p>
          <a:p>
            <a:r>
              <a:rPr lang="en-US" dirty="0"/>
              <a:t> IVORY.......# 10</a:t>
            </a:r>
          </a:p>
          <a:p>
            <a:r>
              <a:rPr lang="en-US" dirty="0"/>
              <a:t> IVORY.......# 11</a:t>
            </a:r>
          </a:p>
          <a:p>
            <a:r>
              <a:rPr lang="en-US" dirty="0"/>
              <a:t> IVORY.......# 12A</a:t>
            </a:r>
          </a:p>
          <a:p>
            <a:r>
              <a:rPr lang="en-US" dirty="0"/>
              <a:t> IVORY.......# 13A</a:t>
            </a:r>
          </a:p>
          <a:p>
            <a:r>
              <a:rPr lang="en-US" dirty="0"/>
              <a:t>WINGLESS, TO BE USED WHEN THE WINGS OBSTRUCT THE WORKING FIELD:</a:t>
            </a:r>
          </a:p>
          <a:p>
            <a:r>
              <a:rPr lang="en-US" dirty="0"/>
              <a:t> IVORY.......# W8A</a:t>
            </a:r>
          </a:p>
          <a:p>
            <a:r>
              <a:rPr lang="en-US" dirty="0"/>
              <a:t> IVORY.......# W26N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420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B54C2-FC3F-4A7B-8FDC-EDA8F4B4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forceps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5E12C-E9AA-4503-8F0F-02D240D66AC0}"/>
              </a:ext>
            </a:extLst>
          </p:cNvPr>
          <p:cNvSpPr txBox="1"/>
          <p:nvPr/>
        </p:nvSpPr>
        <p:spPr>
          <a:xfrm>
            <a:off x="1130061" y="2091502"/>
            <a:ext cx="4727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a modified forceps which retracts the jaws of a clamp away from each 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 the clamp to over come the occlusal diameter of the tooth and to be seated apical to the height of the axial contour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Clamp has holes or grooves in each of its jaws to accommodate this forceps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0B8C339-5FD8-4091-88C7-CCDD1057D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886" y="1050115"/>
            <a:ext cx="4170531" cy="5165291"/>
          </a:xfrm>
        </p:spPr>
      </p:pic>
    </p:spTree>
    <p:extLst>
      <p:ext uri="{BB962C8B-B14F-4D97-AF65-F5344CB8AC3E}">
        <p14:creationId xmlns:p14="http://schemas.microsoft.com/office/powerpoint/2010/main" xmlns="" val="85786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7A82F-D07B-4FD2-A840-115CF22A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frame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9FBAC5-F95F-444F-BF56-F2F248951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0" y="568673"/>
            <a:ext cx="2907772" cy="21072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AF5288-65B3-4D1D-8727-0D08429D4A80}"/>
              </a:ext>
            </a:extLst>
          </p:cNvPr>
          <p:cNvSpPr txBox="1"/>
          <p:nvPr/>
        </p:nvSpPr>
        <p:spPr>
          <a:xfrm>
            <a:off x="1126837" y="1470379"/>
            <a:ext cx="6026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Keep the peripheries of the dam sheet out of the mouth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Stretch the applied dam in four direction </a:t>
            </a:r>
          </a:p>
          <a:p>
            <a:r>
              <a:rPr lang="en-US" dirty="0"/>
              <a:t> To retract the tongue, cheek and lips and to clear the operation field .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DISADVANTAGE </a:t>
            </a:r>
          </a:p>
          <a:p>
            <a:endParaRPr lang="en-US" dirty="0"/>
          </a:p>
          <a:p>
            <a:r>
              <a:rPr lang="en-US" dirty="0"/>
              <a:t>Completely cover the patient’s nose and mouth, giving the patient unpleasant sensation of suffocation</a:t>
            </a:r>
          </a:p>
          <a:p>
            <a:r>
              <a:rPr lang="en-US" dirty="0"/>
              <a:t>Do not cause retraction of lips or cheeks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71CD1C-6574-4CAF-93CB-DE20F97F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00781"/>
            <a:ext cx="2920691" cy="2107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AE8EB4-5E94-4933-9E47-C6483A0FFEAF}"/>
              </a:ext>
            </a:extLst>
          </p:cNvPr>
          <p:cNvSpPr txBox="1"/>
          <p:nvPr/>
        </p:nvSpPr>
        <p:spPr>
          <a:xfrm>
            <a:off x="7989455" y="2627339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YOUNG’S FRAME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90FEB-5219-41F1-AD0F-5D7A697FE743}"/>
              </a:ext>
            </a:extLst>
          </p:cNvPr>
          <p:cNvSpPr txBox="1"/>
          <p:nvPr/>
        </p:nvSpPr>
        <p:spPr>
          <a:xfrm>
            <a:off x="7772400" y="5708072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NYGAARD-OSTBY FRAME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165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FBA54-4A01-41D5-A3E8-B5FEFB93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lubricant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58F53-0244-46AB-8413-3FBE621C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27" y="2130112"/>
            <a:ext cx="7005782" cy="4380807"/>
          </a:xfrm>
        </p:spPr>
        <p:txBody>
          <a:bodyPr/>
          <a:lstStyle/>
          <a:p>
            <a:r>
              <a:rPr lang="en-US" dirty="0"/>
              <a:t>Before positioning the dam, it is advisable to lubricate the inner surfaces well</a:t>
            </a:r>
          </a:p>
          <a:p>
            <a:r>
              <a:rPr lang="en-US" dirty="0"/>
              <a:t> Vaseline or liquid soap</a:t>
            </a:r>
          </a:p>
          <a:p>
            <a:r>
              <a:rPr lang="en-US" dirty="0"/>
              <a:t>The sheet will slide better over the contours of the teeth</a:t>
            </a:r>
          </a:p>
          <a:p>
            <a:r>
              <a:rPr lang="en-US" dirty="0"/>
              <a:t> more easily overcome the contact areas </a:t>
            </a:r>
          </a:p>
          <a:p>
            <a:r>
              <a:rPr lang="en-US" dirty="0"/>
              <a:t> close tightly around the cervix of the tooth.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D7F8FB-2C4A-468F-AA0C-2EDE1928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707" y="540994"/>
            <a:ext cx="2689802" cy="257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EFB4CE-2FBC-4A51-9994-DBBFF7CBEFCD}"/>
              </a:ext>
            </a:extLst>
          </p:cNvPr>
          <p:cNvSpPr txBox="1"/>
          <p:nvPr/>
        </p:nvSpPr>
        <p:spPr>
          <a:xfrm>
            <a:off x="8332970" y="3108021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Rubber dam lubricant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317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995169"/>
              </p:ext>
            </p:extLst>
          </p:nvPr>
        </p:nvGraphicFramePr>
        <p:xfrm>
          <a:off x="711201" y="2612570"/>
          <a:ext cx="10232570" cy="18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343" y="4743275"/>
            <a:ext cx="8287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*Subtopic of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**  Cognitive, Psychomotor   or Affective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# Must know , Nice to know  &amp; Desire to know </a:t>
            </a:r>
          </a:p>
          <a:p>
            <a:r>
              <a:rPr lang="en-US" sz="2000" dirty="0"/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F3608-CC8F-460A-957D-1FB00096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dam napkins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9BB1D6-D86D-47E4-A0B7-B9C1AE03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731" y="550231"/>
            <a:ext cx="3321342" cy="19162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6334BC-35DE-4AD0-9C8E-5331F0382270}"/>
              </a:ext>
            </a:extLst>
          </p:cNvPr>
          <p:cNvSpPr txBox="1"/>
          <p:nvPr/>
        </p:nvSpPr>
        <p:spPr>
          <a:xfrm>
            <a:off x="1186873" y="3514668"/>
            <a:ext cx="9277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prevent direct contact between the rubber sheet and the patient’s cheek.</a:t>
            </a:r>
          </a:p>
          <a:p>
            <a:endParaRPr lang="en-US" dirty="0"/>
          </a:p>
          <a:p>
            <a:r>
              <a:rPr lang="en-US" dirty="0"/>
              <a:t>Uses:</a:t>
            </a:r>
          </a:p>
          <a:p>
            <a:endParaRPr lang="en-US" dirty="0"/>
          </a:p>
          <a:p>
            <a:r>
              <a:rPr lang="en-US" dirty="0"/>
              <a:t>  Absorbing the saliva that accumulates beneath the dam by capillary action.</a:t>
            </a:r>
          </a:p>
          <a:p>
            <a:endParaRPr lang="en-US" dirty="0"/>
          </a:p>
          <a:p>
            <a:r>
              <a:rPr lang="en-US" dirty="0"/>
              <a:t> Use is not mandatory but  indicated in cases of allergy to the rubber dam sheet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4C86BE-B558-4D84-91A6-642C10B41970}"/>
              </a:ext>
            </a:extLst>
          </p:cNvPr>
          <p:cNvSpPr txBox="1"/>
          <p:nvPr/>
        </p:nvSpPr>
        <p:spPr>
          <a:xfrm>
            <a:off x="7873693" y="2466460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Rubber dam napkins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2452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F175F-CC56-430B-AC9B-FF92FF6F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floss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C326E-45FA-4C9A-BCAF-E9E6F7AF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63455"/>
            <a:ext cx="10058400" cy="1740335"/>
          </a:xfrm>
        </p:spPr>
        <p:txBody>
          <a:bodyPr/>
          <a:lstStyle/>
          <a:p>
            <a:r>
              <a:rPr lang="en-US" dirty="0"/>
              <a:t>Use</a:t>
            </a:r>
          </a:p>
          <a:p>
            <a:r>
              <a:rPr lang="en-US" dirty="0"/>
              <a:t> preventing the ingestion or aspiration of the clamp</a:t>
            </a:r>
          </a:p>
          <a:p>
            <a:r>
              <a:rPr lang="en-US" dirty="0"/>
              <a:t>useful for assessing the condition of the mesial and distal contact areas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F392CC-86A6-4952-92DA-43867C66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36" y="514615"/>
            <a:ext cx="3380508" cy="150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2A96F9-7F22-48EC-B2D4-226601D3B7EC}"/>
              </a:ext>
            </a:extLst>
          </p:cNvPr>
          <p:cNvSpPr txBox="1"/>
          <p:nvPr/>
        </p:nvSpPr>
        <p:spPr>
          <a:xfrm>
            <a:off x="6253018" y="201419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Dental floss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506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277813"/>
            <a:ext cx="11393714" cy="14639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B38BB5-3024-EE0E-06FB-C6DA81F02D40}"/>
              </a:ext>
            </a:extLst>
          </p:cNvPr>
          <p:cNvSpPr txBox="1"/>
          <p:nvPr/>
        </p:nvSpPr>
        <p:spPr>
          <a:xfrm>
            <a:off x="1042697" y="2458531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dentistry, separation of a tooth or group of teeth from oral tissues and saliva by use of a dental dam, cotton rolls, or other means to improve access, visibility, and control moisture contamination while restorative or operative dental procedures are performed.</a:t>
            </a:r>
          </a:p>
        </p:txBody>
      </p:sp>
    </p:spTree>
    <p:extLst>
      <p:ext uri="{BB962C8B-B14F-4D97-AF65-F5344CB8AC3E}">
        <p14:creationId xmlns:p14="http://schemas.microsoft.com/office/powerpoint/2010/main" xmlns="" val="55692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0457" y="2293257"/>
            <a:ext cx="9231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write in detail about rubber dam isolation.</a:t>
            </a:r>
          </a:p>
          <a:p>
            <a:r>
              <a:rPr lang="en-US" sz="2400" dirty="0"/>
              <a:t>2. write short notes on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dirty="0" err="1"/>
              <a:t>insta</a:t>
            </a:r>
            <a:r>
              <a:rPr lang="en-US" sz="2400" dirty="0"/>
              <a:t> dam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dirty="0" err="1"/>
              <a:t>optra</a:t>
            </a:r>
            <a:r>
              <a:rPr lang="en-US" sz="2400" dirty="0"/>
              <a:t> gate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652C0-0F61-43BF-AB25-DA0A1963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3C31E-37A6-4A89-92B6-E616898B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/>
          <a:lstStyle/>
          <a:p>
            <a:r>
              <a:rPr lang="en-US" dirty="0"/>
              <a:t>Operative Dentistry – modern theory and practice - </a:t>
            </a:r>
            <a:r>
              <a:rPr lang="en-US" dirty="0" err="1"/>
              <a:t>M.A.Marzouk</a:t>
            </a:r>
            <a:r>
              <a:rPr lang="en-US" dirty="0"/>
              <a:t> </a:t>
            </a:r>
          </a:p>
          <a:p>
            <a:r>
              <a:rPr lang="en-IN" dirty="0"/>
              <a:t>Art and Science of operative dentistry. Seventh Edition – </a:t>
            </a:r>
            <a:r>
              <a:rPr lang="en-IN" dirty="0" err="1"/>
              <a:t>Sturdevant’s</a:t>
            </a:r>
            <a:r>
              <a:rPr lang="en-IN" dirty="0"/>
              <a:t> </a:t>
            </a:r>
          </a:p>
          <a:p>
            <a:r>
              <a:rPr lang="en-IN" dirty="0"/>
              <a:t>Clinical operative Dentistry Principles and Practice . Second edition –Ramya Raghu</a:t>
            </a:r>
          </a:p>
          <a:p>
            <a:r>
              <a:rPr lang="fr-FR" dirty="0"/>
              <a:t>Author : I . A. Ahmad. Rubber dam usage for endodontic treatment : a review. International Endodontic journal 2009;42:963-972.</a:t>
            </a:r>
          </a:p>
          <a:p>
            <a:r>
              <a:rPr lang="fr-FR" dirty="0"/>
              <a:t>Author: Nidambur vasudev ballal, Deepika khandelwal and muliya vidya saraswathi . Rubber dam in endodontics- An overview of recent advances. International Journal of Clinical Dentistry.2018;6(4)320-30.</a:t>
            </a:r>
          </a:p>
          <a:p>
            <a:r>
              <a:rPr lang="fr-FR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069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Operative Dentistry – modern theory and practice - </a:t>
            </a:r>
            <a:r>
              <a:rPr lang="en-US" sz="2400" dirty="0" err="1"/>
              <a:t>M.A.Marzouk</a:t>
            </a:r>
            <a:r>
              <a:rPr lang="en-US" sz="2400" dirty="0"/>
              <a:t> </a:t>
            </a:r>
          </a:p>
          <a:p>
            <a:r>
              <a:rPr lang="en-IN" sz="2400" dirty="0"/>
              <a:t>Art and Science of operative dentistry. Seventh Edition – </a:t>
            </a:r>
            <a:r>
              <a:rPr lang="en-IN" sz="2400" dirty="0" err="1"/>
              <a:t>Sturdevant’s</a:t>
            </a:r>
            <a:r>
              <a:rPr lang="en-I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4298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2276" y="2721542"/>
            <a:ext cx="5927447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6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78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AEA87-96AD-47C3-82F4-792405A7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7FA-FAB5-4574-A5F3-A6833F15B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Direct methods</a:t>
            </a:r>
          </a:p>
          <a:p>
            <a:r>
              <a:rPr lang="en-US" dirty="0"/>
              <a:t>Indirect methods </a:t>
            </a:r>
          </a:p>
          <a:p>
            <a:r>
              <a:rPr lang="en-US" dirty="0"/>
              <a:t>Rubber dam</a:t>
            </a:r>
          </a:p>
          <a:p>
            <a:r>
              <a:rPr lang="en-US" dirty="0"/>
              <a:t>Recent alternatives to rubber dam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1491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AC04F-057D-4763-BA17-DE469607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63" y="324035"/>
            <a:ext cx="10058400" cy="1371600"/>
          </a:xfrm>
        </p:spPr>
        <p:txBody>
          <a:bodyPr/>
          <a:lstStyle/>
          <a:p>
            <a:r>
              <a:rPr lang="en-US" dirty="0"/>
              <a:t>Rubber dam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31C3A-4203-4953-88B3-A63DE5C9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5637"/>
            <a:ext cx="10058400" cy="4339405"/>
          </a:xfrm>
        </p:spPr>
        <p:txBody>
          <a:bodyPr/>
          <a:lstStyle/>
          <a:p>
            <a:r>
              <a:rPr lang="en-US" dirty="0"/>
              <a:t>Introduced by S.C Barnum in 1864. 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B8DAF1-8548-46CC-9B49-3C0DAB79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96"/>
          <a:stretch/>
        </p:blipFill>
        <p:spPr>
          <a:xfrm>
            <a:off x="1066802" y="2352930"/>
            <a:ext cx="6479307" cy="39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06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DACE9-821A-4086-AB50-9F3BB5BC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E298D-CD11-47D1-9E66-91DE97E1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dry , clean operative field</a:t>
            </a:r>
          </a:p>
          <a:p>
            <a:r>
              <a:rPr lang="en-US" dirty="0"/>
              <a:t>Maximum access and visibility </a:t>
            </a:r>
          </a:p>
          <a:p>
            <a:r>
              <a:rPr lang="en-US" dirty="0"/>
              <a:t>Provide a good contrast to the operating site</a:t>
            </a:r>
          </a:p>
          <a:p>
            <a:r>
              <a:rPr lang="en-US" dirty="0"/>
              <a:t>Improved properties of dental materials </a:t>
            </a:r>
          </a:p>
          <a:p>
            <a:r>
              <a:rPr lang="en-US" dirty="0"/>
              <a:t>Protection of the patients </a:t>
            </a:r>
          </a:p>
          <a:p>
            <a:r>
              <a:rPr lang="en-US" dirty="0"/>
              <a:t>Protection of the dentist</a:t>
            </a:r>
          </a:p>
          <a:p>
            <a:r>
              <a:rPr lang="en-US" dirty="0"/>
              <a:t>Increase operating efficiency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4158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BDCC9-83FF-4409-8659-AF005CF4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6FE6B-DE89-402B-937D-B71701C1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objection</a:t>
            </a:r>
          </a:p>
          <a:p>
            <a:r>
              <a:rPr lang="en-US" dirty="0"/>
              <a:t>Time consumption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3084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A576C-5DC0-429C-9DD2-8CC2689E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BC0576-D6F7-49DF-A230-164E7D491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Endodontic procedures</a:t>
            </a:r>
          </a:p>
          <a:p>
            <a:r>
              <a:rPr lang="en-US" dirty="0"/>
              <a:t>Excavation of deep caries </a:t>
            </a:r>
          </a:p>
          <a:p>
            <a:r>
              <a:rPr lang="en-US" dirty="0"/>
              <a:t>Adhesive restorations</a:t>
            </a:r>
          </a:p>
          <a:p>
            <a:r>
              <a:rPr lang="en-US" dirty="0"/>
              <a:t>Bleaching</a:t>
            </a:r>
          </a:p>
          <a:p>
            <a:r>
              <a:rPr lang="en-US" dirty="0"/>
              <a:t>Subgingival restorations </a:t>
            </a:r>
          </a:p>
          <a:p>
            <a:r>
              <a:rPr lang="en-US" dirty="0"/>
              <a:t>High – risk patients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2016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1665F-8B06-4572-9E11-07D737E4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1B5D82-FD41-4309-9F66-078F64F3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Teeth that have not erupted sufficiently to support a retainer </a:t>
            </a:r>
          </a:p>
          <a:p>
            <a:r>
              <a:rPr lang="en-US" dirty="0"/>
              <a:t>Some third molars</a:t>
            </a:r>
          </a:p>
          <a:p>
            <a:r>
              <a:rPr lang="en-US" dirty="0"/>
              <a:t>Extremely </a:t>
            </a:r>
            <a:r>
              <a:rPr lang="en-US" dirty="0" err="1"/>
              <a:t>malpositioned</a:t>
            </a:r>
            <a:r>
              <a:rPr lang="en-US" dirty="0"/>
              <a:t> teeth</a:t>
            </a:r>
          </a:p>
          <a:p>
            <a:r>
              <a:rPr lang="en-US" dirty="0"/>
              <a:t>Asthmatic patients with breathing problems </a:t>
            </a:r>
          </a:p>
          <a:p>
            <a:r>
              <a:rPr lang="en-US" dirty="0"/>
              <a:t>Patients with latex allergy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524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C923D-31C3-494A-BC37-538AE816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Armamentarium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9E2A8-5203-4C1F-8E03-0334D105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Rubber dam sheet </a:t>
            </a:r>
          </a:p>
          <a:p>
            <a:r>
              <a:rPr lang="en-US" dirty="0"/>
              <a:t>Rubber dam template </a:t>
            </a:r>
          </a:p>
          <a:p>
            <a:r>
              <a:rPr lang="en-US" dirty="0"/>
              <a:t>Rubber dam punch </a:t>
            </a:r>
          </a:p>
          <a:p>
            <a:r>
              <a:rPr lang="en-US" dirty="0"/>
              <a:t>Rubber dam clamps</a:t>
            </a:r>
          </a:p>
          <a:p>
            <a:r>
              <a:rPr lang="en-US" dirty="0"/>
              <a:t>Rubber dam forceps</a:t>
            </a:r>
          </a:p>
          <a:p>
            <a:r>
              <a:rPr lang="en-US" dirty="0"/>
              <a:t>Rubber dam frame  </a:t>
            </a:r>
          </a:p>
          <a:p>
            <a:r>
              <a:rPr lang="en-US" dirty="0"/>
              <a:t>Rubber dam lubricant</a:t>
            </a:r>
          </a:p>
          <a:p>
            <a:r>
              <a:rPr lang="en-US" dirty="0"/>
              <a:t>Rubber dam napkin </a:t>
            </a:r>
          </a:p>
          <a:p>
            <a:r>
              <a:rPr lang="en-US" dirty="0"/>
              <a:t>Dental floss</a:t>
            </a:r>
          </a:p>
        </p:txBody>
      </p:sp>
    </p:spTree>
    <p:extLst>
      <p:ext uri="{BB962C8B-B14F-4D97-AF65-F5344CB8AC3E}">
        <p14:creationId xmlns:p14="http://schemas.microsoft.com/office/powerpoint/2010/main" xmlns="" val="3051608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4306</TotalTime>
  <Words>1000</Words>
  <Application>Microsoft Office PowerPoint</Application>
  <PresentationFormat>Custom</PresentationFormat>
  <Paragraphs>195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Savon</vt:lpstr>
      <vt:lpstr>Slide 1</vt:lpstr>
      <vt:lpstr>Specific learning Objectives </vt:lpstr>
      <vt:lpstr>Content </vt:lpstr>
      <vt:lpstr>Rubber dam </vt:lpstr>
      <vt:lpstr>Advantages</vt:lpstr>
      <vt:lpstr>Disadvantages </vt:lpstr>
      <vt:lpstr>Indication </vt:lpstr>
      <vt:lpstr>Contraindications </vt:lpstr>
      <vt:lpstr>Armamentarium </vt:lpstr>
      <vt:lpstr>Rubber dam sheet</vt:lpstr>
      <vt:lpstr>Slide 11</vt:lpstr>
      <vt:lpstr>Rubber dam template</vt:lpstr>
      <vt:lpstr>Rubber dam punch </vt:lpstr>
      <vt:lpstr>Rubber dam clamp </vt:lpstr>
      <vt:lpstr>clamps used </vt:lpstr>
      <vt:lpstr>Slide 16</vt:lpstr>
      <vt:lpstr>Rubber dam forceps </vt:lpstr>
      <vt:lpstr>Rubber dam frame </vt:lpstr>
      <vt:lpstr>Rubber dam lubricant </vt:lpstr>
      <vt:lpstr>Rubber dam napkins </vt:lpstr>
      <vt:lpstr>Dental floss</vt:lpstr>
      <vt:lpstr>TAKE HOME MESSEGE/ FOR THE TOPIC COVERED (SUMMARY)  </vt:lpstr>
      <vt:lpstr>Question &amp; Answer Session</vt:lpstr>
      <vt:lpstr>References</vt:lpstr>
      <vt:lpstr>Suggested reading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</dc:title>
  <dc:creator>prajakta bisen</dc:creator>
  <cp:lastModifiedBy>test</cp:lastModifiedBy>
  <cp:revision>249</cp:revision>
  <dcterms:created xsi:type="dcterms:W3CDTF">2019-07-10T18:09:51Z</dcterms:created>
  <dcterms:modified xsi:type="dcterms:W3CDTF">2023-04-18T06:41:48Z</dcterms:modified>
</cp:coreProperties>
</file>